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handoutMasterIdLst>
    <p:handoutMasterId r:id="rId13"/>
  </p:handoutMasterIdLst>
  <p:sldIdLst>
    <p:sldId id="322" r:id="rId2"/>
    <p:sldId id="294" r:id="rId3"/>
    <p:sldId id="259" r:id="rId4"/>
    <p:sldId id="323" r:id="rId5"/>
    <p:sldId id="324" r:id="rId6"/>
    <p:sldId id="325" r:id="rId7"/>
    <p:sldId id="326" r:id="rId8"/>
    <p:sldId id="321" r:id="rId9"/>
    <p:sldId id="296" r:id="rId10"/>
    <p:sldId id="297" r:id="rId11"/>
  </p:sldIdLst>
  <p:sldSz cx="12192000" cy="6858000"/>
  <p:notesSz cx="6858000" cy="9144000"/>
  <p:embeddedFontLst>
    <p:embeddedFont>
      <p:font typeface="굴림체" panose="020B0609000101010101" pitchFamily="49" charset="-127"/>
      <p:regular r:id="rId14"/>
    </p:embeddedFont>
    <p:embeddedFont>
      <p:font typeface="맑은 고딕" panose="020B0503020000020004" pitchFamily="34" charset="-127"/>
      <p:regular r:id="rId15"/>
      <p:bold r:id="rId16"/>
    </p:embeddedFont>
  </p:embeddedFontLst>
  <p:defaultText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84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E2E"/>
    <a:srgbClr val="181818"/>
    <a:srgbClr val="C8A060"/>
    <a:srgbClr val="704A2F"/>
    <a:srgbClr val="224B45"/>
    <a:srgbClr val="DBB48B"/>
    <a:srgbClr val="417CB6"/>
    <a:srgbClr val="FCC310"/>
    <a:srgbClr val="80C615"/>
    <a:srgbClr val="7FC7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43" autoAdjust="0"/>
    <p:restoredTop sz="96582" autoAdjust="0"/>
  </p:normalViewPr>
  <p:slideViewPr>
    <p:cSldViewPr>
      <p:cViewPr varScale="1">
        <p:scale>
          <a:sx n="59" d="100"/>
          <a:sy n="59" d="100"/>
        </p:scale>
        <p:origin x="1152" y="52"/>
      </p:cViewPr>
      <p:guideLst>
        <p:guide orient="horz" pos="2160"/>
        <p:guide pos="2880"/>
        <p:guide pos="3841"/>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p:cViewPr varScale="1">
        <p:scale>
          <a:sx n="92" d="100"/>
          <a:sy n="92" d="100"/>
        </p:scale>
        <p:origin x="3546"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2025-02-18</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2025-02-18</a:t>
            </a:fld>
            <a:endParaRPr lang="ko-KR" altLang="en-US"/>
          </a:p>
        </p:txBody>
      </p:sp>
      <p:sp>
        <p:nvSpPr>
          <p:cNvPr id="4" name="슬라이드 이미지 개체 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95690" rtl="0" eaLnBrk="1" latinLnBrk="1" hangingPunct="1">
      <a:defRPr sz="1300" kern="1200">
        <a:solidFill>
          <a:schemeClr val="tx1"/>
        </a:solidFill>
        <a:latin typeface="+mn-lt"/>
        <a:ea typeface="+mn-ea"/>
        <a:cs typeface="+mn-cs"/>
      </a:defRPr>
    </a:lvl1pPr>
    <a:lvl2pPr marL="497845" algn="l" defTabSz="995690" rtl="0" eaLnBrk="1" latinLnBrk="1" hangingPunct="1">
      <a:defRPr sz="1300" kern="1200">
        <a:solidFill>
          <a:schemeClr val="tx1"/>
        </a:solidFill>
        <a:latin typeface="+mn-lt"/>
        <a:ea typeface="+mn-ea"/>
        <a:cs typeface="+mn-cs"/>
      </a:defRPr>
    </a:lvl2pPr>
    <a:lvl3pPr marL="995690" algn="l" defTabSz="995690" rtl="0" eaLnBrk="1" latinLnBrk="1" hangingPunct="1">
      <a:defRPr sz="1300" kern="1200">
        <a:solidFill>
          <a:schemeClr val="tx1"/>
        </a:solidFill>
        <a:latin typeface="+mn-lt"/>
        <a:ea typeface="+mn-ea"/>
        <a:cs typeface="+mn-cs"/>
      </a:defRPr>
    </a:lvl3pPr>
    <a:lvl4pPr marL="1493535" algn="l" defTabSz="995690" rtl="0" eaLnBrk="1" latinLnBrk="1" hangingPunct="1">
      <a:defRPr sz="1300" kern="1200">
        <a:solidFill>
          <a:schemeClr val="tx1"/>
        </a:solidFill>
        <a:latin typeface="+mn-lt"/>
        <a:ea typeface="+mn-ea"/>
        <a:cs typeface="+mn-cs"/>
      </a:defRPr>
    </a:lvl4pPr>
    <a:lvl5pPr marL="1991380" algn="l" defTabSz="995690" rtl="0" eaLnBrk="1" latinLnBrk="1" hangingPunct="1">
      <a:defRPr sz="1300" kern="1200">
        <a:solidFill>
          <a:schemeClr val="tx1"/>
        </a:solidFill>
        <a:latin typeface="+mn-lt"/>
        <a:ea typeface="+mn-ea"/>
        <a:cs typeface="+mn-cs"/>
      </a:defRPr>
    </a:lvl5pPr>
    <a:lvl6pPr marL="2489225" algn="l" defTabSz="995690" rtl="0" eaLnBrk="1" latinLnBrk="1" hangingPunct="1">
      <a:defRPr sz="1300" kern="1200">
        <a:solidFill>
          <a:schemeClr val="tx1"/>
        </a:solidFill>
        <a:latin typeface="+mn-lt"/>
        <a:ea typeface="+mn-ea"/>
        <a:cs typeface="+mn-cs"/>
      </a:defRPr>
    </a:lvl6pPr>
    <a:lvl7pPr marL="2987070" algn="l" defTabSz="995690" rtl="0" eaLnBrk="1" latinLnBrk="1" hangingPunct="1">
      <a:defRPr sz="1300" kern="1200">
        <a:solidFill>
          <a:schemeClr val="tx1"/>
        </a:solidFill>
        <a:latin typeface="+mn-lt"/>
        <a:ea typeface="+mn-ea"/>
        <a:cs typeface="+mn-cs"/>
      </a:defRPr>
    </a:lvl7pPr>
    <a:lvl8pPr marL="3484916" algn="l" defTabSz="995690" rtl="0" eaLnBrk="1" latinLnBrk="1" hangingPunct="1">
      <a:defRPr sz="1300" kern="1200">
        <a:solidFill>
          <a:schemeClr val="tx1"/>
        </a:solidFill>
        <a:latin typeface="+mn-lt"/>
        <a:ea typeface="+mn-ea"/>
        <a:cs typeface="+mn-cs"/>
      </a:defRPr>
    </a:lvl8pPr>
    <a:lvl9pPr marL="3982761" algn="l" defTabSz="995690" rtl="0" eaLnBrk="1" latinLnBrk="1"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391061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2025-02-18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5" name="제목 1"/>
          <p:cNvSpPr>
            <a:spLocks noGrp="1"/>
          </p:cNvSpPr>
          <p:nvPr>
            <p:ph type="ctrTitle" hasCustomPrompt="1"/>
          </p:nvPr>
        </p:nvSpPr>
        <p:spPr>
          <a:xfrm>
            <a:off x="191344" y="3076266"/>
            <a:ext cx="4464496" cy="2080926"/>
          </a:xfrm>
          <a:noFill/>
          <a:ln w="9525">
            <a:noFill/>
            <a:miter lim="800000"/>
            <a:headEnd/>
            <a:tailEnd/>
          </a:ln>
        </p:spPr>
        <p:txBody>
          <a:bodyPr vert="horz" wrap="square" lIns="99569" tIns="49785" rIns="99569" bIns="49785" numCol="1" rtlCol="0" anchor="ctr" anchorCtr="0" compatLnSpc="1">
            <a:prstTxWarp prst="textNoShape">
              <a:avLst/>
            </a:prstTxWarp>
            <a:noAutofit/>
          </a:bodyPr>
          <a:lstStyle>
            <a:lvl1pPr marL="0" indent="0" algn="l"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5800" kern="1200" baseline="0" dirty="0">
                <a:solidFill>
                  <a:schemeClr val="bg1"/>
                </a:solidFill>
                <a:effectLst/>
                <a:latin typeface="+mj-lt"/>
                <a:ea typeface="맑은 고딕" pitchFamily="50" charset="-127"/>
                <a:cs typeface="+mj-cs"/>
              </a:defRPr>
            </a:lvl1pPr>
          </a:lstStyle>
          <a:p>
            <a:r>
              <a:rPr lang="ko-KR" altLang="en-US" dirty="0"/>
              <a:t>제목을</a:t>
            </a:r>
            <a:r>
              <a:rPr lang="en-US" altLang="ko-KR" dirty="0"/>
              <a:t> </a:t>
            </a:r>
            <a:br>
              <a:rPr lang="en-US" altLang="ko-KR" dirty="0"/>
            </a:b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2025-02-18</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2025-02-18</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2025-02-18</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4" name="제목 1"/>
          <p:cNvSpPr>
            <a:spLocks noGrp="1"/>
          </p:cNvSpPr>
          <p:nvPr>
            <p:ph type="title"/>
          </p:nvPr>
        </p:nvSpPr>
        <p:spPr>
          <a:xfrm>
            <a:off x="262592" y="109163"/>
            <a:ext cx="9649831" cy="798568"/>
          </a:xfr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5" name="내용 개체 틀 2"/>
          <p:cNvSpPr>
            <a:spLocks noGrp="1"/>
          </p:cNvSpPr>
          <p:nvPr>
            <p:ph idx="1"/>
          </p:nvPr>
        </p:nvSpPr>
        <p:spPr>
          <a:xfrm>
            <a:off x="262592" y="1413243"/>
            <a:ext cx="11522780" cy="4823421"/>
          </a:xfrm>
        </p:spPr>
        <p:txBody>
          <a:bodyPr>
            <a:normAutofit/>
          </a:bodyPr>
          <a:lstStyle>
            <a:lvl1pPr algn="l">
              <a:buNone/>
              <a:defRPr sz="2000" i="1" baseline="0">
                <a:solidFill>
                  <a:schemeClr val="tx1">
                    <a:lumMod val="95000"/>
                    <a:lumOff val="5000"/>
                  </a:schemeClr>
                </a:solidFill>
                <a:latin typeface="+mj-lt"/>
                <a:ea typeface="맑은 고딕" pitchFamily="50" charset="-127"/>
              </a:defRPr>
            </a:lvl1pPr>
            <a:lvl2pPr algn="l">
              <a:buNone/>
              <a:defRPr sz="2000" i="1" baseline="0">
                <a:solidFill>
                  <a:schemeClr val="tx1">
                    <a:lumMod val="95000"/>
                    <a:lumOff val="5000"/>
                  </a:schemeClr>
                </a:solidFill>
                <a:latin typeface="+mj-lt"/>
                <a:ea typeface="맑은 고딕" pitchFamily="50" charset="-127"/>
              </a:defRPr>
            </a:lvl2pPr>
            <a:lvl3pPr algn="l">
              <a:buNone/>
              <a:defRPr sz="2000" i="1" baseline="0">
                <a:solidFill>
                  <a:schemeClr val="tx1">
                    <a:lumMod val="95000"/>
                    <a:lumOff val="5000"/>
                  </a:schemeClr>
                </a:solidFill>
                <a:latin typeface="+mj-lt"/>
                <a:ea typeface="맑은 고딕" pitchFamily="50" charset="-127"/>
              </a:defRPr>
            </a:lvl3pPr>
            <a:lvl4pPr algn="l">
              <a:buNone/>
              <a:defRPr sz="2000" i="1" baseline="0">
                <a:solidFill>
                  <a:schemeClr val="tx1">
                    <a:lumMod val="95000"/>
                    <a:lumOff val="5000"/>
                  </a:schemeClr>
                </a:solidFill>
                <a:latin typeface="+mj-lt"/>
                <a:ea typeface="맑은 고딕" pitchFamily="50" charset="-127"/>
              </a:defRPr>
            </a:lvl4pPr>
            <a:lvl5pPr algn="l">
              <a:buNone/>
              <a:defRPr sz="2000" i="1" baseline="0">
                <a:solidFill>
                  <a:schemeClr val="tx1">
                    <a:lumMod val="95000"/>
                    <a:lumOff val="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4" name="날짜 개체 틀 3"/>
          <p:cNvSpPr>
            <a:spLocks noGrp="1"/>
          </p:cNvSpPr>
          <p:nvPr>
            <p:ph type="dt" sz="half" idx="10"/>
          </p:nvPr>
        </p:nvSpPr>
        <p:spPr>
          <a:xfrm>
            <a:off x="609601" y="6500837"/>
            <a:ext cx="2844800" cy="220641"/>
          </a:xfrm>
        </p:spPr>
        <p:txBody>
          <a:bodyPr/>
          <a:lstStyle/>
          <a:p>
            <a:fld id="{ED3D6733-6F27-4404-AB51-585418F146E5}" type="datetimeFigureOut">
              <a:rPr lang="ko-KR" altLang="en-US" smtClean="0"/>
              <a:pPr/>
              <a:t>2025-02-18</a:t>
            </a:fld>
            <a:endParaRPr lang="ko-KR" altLang="en-US"/>
          </a:p>
        </p:txBody>
      </p:sp>
      <p:sp>
        <p:nvSpPr>
          <p:cNvPr id="5" name="바닥글 개체 틀 4"/>
          <p:cNvSpPr>
            <a:spLocks noGrp="1"/>
          </p:cNvSpPr>
          <p:nvPr>
            <p:ph type="ftr" sz="quarter" idx="11"/>
          </p:nvPr>
        </p:nvSpPr>
        <p:spPr>
          <a:xfrm>
            <a:off x="4165602" y="6500837"/>
            <a:ext cx="3860800" cy="220641"/>
          </a:xfrm>
        </p:spPr>
        <p:txBody>
          <a:bodyPr/>
          <a:lstStyle/>
          <a:p>
            <a:endParaRPr lang="ko-KR" altLang="en-US"/>
          </a:p>
        </p:txBody>
      </p:sp>
      <p:sp>
        <p:nvSpPr>
          <p:cNvPr id="6" name="슬라이드 번호 개체 틀 5"/>
          <p:cNvSpPr>
            <a:spLocks noGrp="1"/>
          </p:cNvSpPr>
          <p:nvPr>
            <p:ph type="sldNum" sz="quarter" idx="12"/>
          </p:nvPr>
        </p:nvSpPr>
        <p:spPr>
          <a:xfrm>
            <a:off x="8737601" y="6500837"/>
            <a:ext cx="2844800" cy="220641"/>
          </a:xfrm>
        </p:spPr>
        <p:txBody>
          <a:bodyPr/>
          <a:lstStyle/>
          <a:p>
            <a:fld id="{EE6BC638-39B7-4287-91A7-2A3DDA573295}" type="slidenum">
              <a:rPr lang="ko-KR" altLang="en-US" smtClean="0"/>
              <a:pPr/>
              <a:t>‹#›</a:t>
            </a:fld>
            <a:endParaRPr lang="ko-KR" altLang="en-US"/>
          </a:p>
        </p:txBody>
      </p:sp>
      <p:sp>
        <p:nvSpPr>
          <p:cNvPr id="15" name="제목 1"/>
          <p:cNvSpPr>
            <a:spLocks noGrp="1"/>
          </p:cNvSpPr>
          <p:nvPr>
            <p:ph type="title"/>
          </p:nvPr>
        </p:nvSpPr>
        <p:spPr>
          <a:xfrm>
            <a:off x="262592" y="109163"/>
            <a:ext cx="11522779" cy="798568"/>
          </a:xfr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p:nvPr>
        </p:nvSpPr>
        <p:spPr>
          <a:xfrm>
            <a:off x="262592" y="1413243"/>
            <a:ext cx="11522780" cy="4823421"/>
          </a:xfrm>
        </p:spPr>
        <p:txBody>
          <a:bodyPr>
            <a:normAutofit/>
          </a:bodyPr>
          <a:lstStyle>
            <a:lvl1pPr algn="l">
              <a:buNone/>
              <a:defRPr sz="2000" i="1" baseline="0">
                <a:solidFill>
                  <a:srgbClr val="050507"/>
                </a:solidFill>
                <a:latin typeface="+mj-lt"/>
                <a:ea typeface="맑은 고딕" pitchFamily="50" charset="-127"/>
              </a:defRPr>
            </a:lvl1pPr>
            <a:lvl2pPr algn="l">
              <a:buNone/>
              <a:defRPr sz="2000" i="1" baseline="0">
                <a:solidFill>
                  <a:srgbClr val="050507"/>
                </a:solidFill>
                <a:latin typeface="+mj-lt"/>
                <a:ea typeface="맑은 고딕" pitchFamily="50" charset="-127"/>
              </a:defRPr>
            </a:lvl2pPr>
            <a:lvl3pPr algn="l">
              <a:buNone/>
              <a:defRPr sz="2000" i="1" baseline="0">
                <a:solidFill>
                  <a:srgbClr val="050507"/>
                </a:solidFill>
                <a:latin typeface="+mj-lt"/>
                <a:ea typeface="맑은 고딕" pitchFamily="50" charset="-127"/>
              </a:defRPr>
            </a:lvl3pPr>
            <a:lvl4pPr algn="l">
              <a:buNone/>
              <a:defRPr sz="2000" i="1" baseline="0">
                <a:solidFill>
                  <a:srgbClr val="050507"/>
                </a:solidFill>
                <a:latin typeface="+mj-lt"/>
                <a:ea typeface="맑은 고딕" pitchFamily="50" charset="-127"/>
              </a:defRPr>
            </a:lvl4pPr>
            <a:lvl5pPr algn="l">
              <a:buNone/>
              <a:defRPr sz="2000" i="1" baseline="0">
                <a:solidFill>
                  <a:srgbClr val="050507"/>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07" y="1"/>
            <a:ext cx="12189786" cy="6856755"/>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2025-02-18</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8" name="제목 1"/>
          <p:cNvSpPr>
            <a:spLocks noGrp="1"/>
          </p:cNvSpPr>
          <p:nvPr>
            <p:ph type="ctrTitle"/>
          </p:nvPr>
        </p:nvSpPr>
        <p:spPr>
          <a:xfrm>
            <a:off x="997463" y="3356992"/>
            <a:ext cx="10197075" cy="1367835"/>
          </a:xfrm>
          <a:noFill/>
          <a:ln w="9525">
            <a:noFill/>
            <a:miter lim="800000"/>
            <a:headEnd/>
            <a:tailEnd/>
          </a:ln>
        </p:spPr>
        <p:txBody>
          <a:bodyPr vert="horz" wrap="square" lIns="99569" tIns="49785" rIns="99569" bIns="49785" numCol="1" rtlCol="0" anchor="ctr" anchorCtr="0" compatLnSpc="1">
            <a:prstTxWarp prst="textNoShape">
              <a:avLst/>
            </a:prstTxWarp>
            <a:noAutofit/>
          </a:bodyPr>
          <a:lstStyle>
            <a:lvl1pPr marL="0" indent="0" algn="ctr"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6999" kern="1200" baseline="0" dirty="0">
                <a:solidFill>
                  <a:schemeClr val="bg1"/>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601" y="19026"/>
            <a:ext cx="10972800" cy="796908"/>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601" y="1062021"/>
            <a:ext cx="10972800" cy="5286412"/>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601" y="6429399"/>
            <a:ext cx="2844800" cy="292079"/>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2025-02-18</a:t>
            </a:fld>
            <a:endParaRPr lang="ko-KR" altLang="en-US"/>
          </a:p>
        </p:txBody>
      </p:sp>
      <p:sp>
        <p:nvSpPr>
          <p:cNvPr id="5" name="바닥글 개체 틀 4"/>
          <p:cNvSpPr>
            <a:spLocks noGrp="1"/>
          </p:cNvSpPr>
          <p:nvPr>
            <p:ph type="ftr" sz="quarter" idx="3"/>
          </p:nvPr>
        </p:nvSpPr>
        <p:spPr>
          <a:xfrm>
            <a:off x="4165602" y="6429399"/>
            <a:ext cx="3860800" cy="292079"/>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7601" y="6429399"/>
            <a:ext cx="2844800" cy="292079"/>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95491" rtl="0" eaLnBrk="1" latinLnBrk="1" hangingPunct="1">
        <a:spcBef>
          <a:spcPct val="0"/>
        </a:spcBef>
        <a:buNone/>
        <a:defRPr lang="ko-KR" altLang="en-US" sz="3799" kern="1200">
          <a:solidFill>
            <a:sysClr val="windowText" lastClr="000000"/>
          </a:solidFill>
          <a:latin typeface="맑은 고딕" pitchFamily="50" charset="-127"/>
          <a:ea typeface="맑은 고딕" pitchFamily="50" charset="-127"/>
          <a:cs typeface="+mj-cs"/>
        </a:defRPr>
      </a:lvl1pPr>
    </p:titleStyle>
    <p:body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491" rtl="0" eaLnBrk="1" latinLnBrk="1" hangingPunct="1">
        <a:defRPr sz="2000" kern="1200">
          <a:solidFill>
            <a:schemeClr val="tx1"/>
          </a:solidFill>
          <a:latin typeface="+mn-lt"/>
          <a:ea typeface="+mn-ea"/>
          <a:cs typeface="+mn-cs"/>
        </a:defRPr>
      </a:lvl1pPr>
      <a:lvl2pPr marL="497745" algn="l" defTabSz="995491" rtl="0" eaLnBrk="1" latinLnBrk="1" hangingPunct="1">
        <a:defRPr sz="2000" kern="1200">
          <a:solidFill>
            <a:schemeClr val="tx1"/>
          </a:solidFill>
          <a:latin typeface="+mn-lt"/>
          <a:ea typeface="+mn-ea"/>
          <a:cs typeface="+mn-cs"/>
        </a:defRPr>
      </a:lvl2pPr>
      <a:lvl3pPr marL="995491" algn="l" defTabSz="995491" rtl="0" eaLnBrk="1" latinLnBrk="1" hangingPunct="1">
        <a:defRPr sz="2000" kern="1200">
          <a:solidFill>
            <a:schemeClr val="tx1"/>
          </a:solidFill>
          <a:latin typeface="+mn-lt"/>
          <a:ea typeface="+mn-ea"/>
          <a:cs typeface="+mn-cs"/>
        </a:defRPr>
      </a:lvl3pPr>
      <a:lvl4pPr marL="1493236" algn="l" defTabSz="995491" rtl="0" eaLnBrk="1" latinLnBrk="1" hangingPunct="1">
        <a:defRPr sz="2000" kern="1200">
          <a:solidFill>
            <a:schemeClr val="tx1"/>
          </a:solidFill>
          <a:latin typeface="+mn-lt"/>
          <a:ea typeface="+mn-ea"/>
          <a:cs typeface="+mn-cs"/>
        </a:defRPr>
      </a:lvl4pPr>
      <a:lvl5pPr marL="1990982" algn="l" defTabSz="995491" rtl="0" eaLnBrk="1" latinLnBrk="1" hangingPunct="1">
        <a:defRPr sz="2000" kern="1200">
          <a:solidFill>
            <a:schemeClr val="tx1"/>
          </a:solidFill>
          <a:latin typeface="+mn-lt"/>
          <a:ea typeface="+mn-ea"/>
          <a:cs typeface="+mn-cs"/>
        </a:defRPr>
      </a:lvl5pPr>
      <a:lvl6pPr marL="2488727" algn="l" defTabSz="995491" rtl="0" eaLnBrk="1" latinLnBrk="1" hangingPunct="1">
        <a:defRPr sz="2000" kern="1200">
          <a:solidFill>
            <a:schemeClr val="tx1"/>
          </a:solidFill>
          <a:latin typeface="+mn-lt"/>
          <a:ea typeface="+mn-ea"/>
          <a:cs typeface="+mn-cs"/>
        </a:defRPr>
      </a:lvl6pPr>
      <a:lvl7pPr marL="2986473" algn="l" defTabSz="995491" rtl="0" eaLnBrk="1" latinLnBrk="1" hangingPunct="1">
        <a:defRPr sz="2000" kern="1200">
          <a:solidFill>
            <a:schemeClr val="tx1"/>
          </a:solidFill>
          <a:latin typeface="+mn-lt"/>
          <a:ea typeface="+mn-ea"/>
          <a:cs typeface="+mn-cs"/>
        </a:defRPr>
      </a:lvl7pPr>
      <a:lvl8pPr marL="3484219" algn="l" defTabSz="995491" rtl="0" eaLnBrk="1" latinLnBrk="1" hangingPunct="1">
        <a:defRPr sz="2000" kern="1200">
          <a:solidFill>
            <a:schemeClr val="tx1"/>
          </a:solidFill>
          <a:latin typeface="+mn-lt"/>
          <a:ea typeface="+mn-ea"/>
          <a:cs typeface="+mn-cs"/>
        </a:defRPr>
      </a:lvl8pPr>
      <a:lvl9pPr marL="3981964" algn="l" defTabSz="995491"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191344" y="3076266"/>
            <a:ext cx="4248472" cy="2080926"/>
          </a:xfrm>
        </p:spPr>
        <p:txBody>
          <a:bodyPr/>
          <a:lstStyle/>
          <a:p>
            <a:r>
              <a:rPr lang="en-US" altLang="ko-KR" sz="3200" b="1" dirty="0"/>
              <a:t>USER ENGAGEMENT ANALYSIS FOR RESTAURANT SUCCESS</a:t>
            </a:r>
            <a:endParaRPr lang="ko-KR" altLang="en-US" sz="3200" b="1" dirty="0"/>
          </a:p>
        </p:txBody>
      </p:sp>
      <p:sp>
        <p:nvSpPr>
          <p:cNvPr id="14" name="직사각형 13"/>
          <p:cNvSpPr/>
          <p:nvPr/>
        </p:nvSpPr>
        <p:spPr>
          <a:xfrm>
            <a:off x="205898" y="5013176"/>
            <a:ext cx="3888432" cy="469850"/>
          </a:xfrm>
          <a:prstGeom prst="rect">
            <a:avLst/>
          </a:prstGeom>
          <a:noFill/>
          <a:ln w="9525">
            <a:noFill/>
            <a:miter lim="800000"/>
            <a:headEnd/>
            <a:tailEnd/>
          </a:ln>
        </p:spPr>
        <p:txBody>
          <a:bodyPr vert="horz" wrap="square" lIns="99546" tIns="49773" rIns="99546" bIns="49773" numCol="1" anchor="t" anchorCtr="0" compatLnSpc="1">
            <a:prstTxWarp prst="textNoShape">
              <a:avLst/>
            </a:prstTxWarp>
            <a:spAutoFit/>
          </a:bodyPr>
          <a:lstStyle/>
          <a:p>
            <a:pPr defTabSz="914217" fontAlgn="base">
              <a:spcBef>
                <a:spcPct val="0"/>
              </a:spcBef>
              <a:spcAft>
                <a:spcPct val="0"/>
              </a:spcAft>
              <a:defRPr/>
            </a:pPr>
            <a:r>
              <a:rPr kumimoji="1" lang="en-US" altLang="ko-KR" sz="1200" dirty="0">
                <a:solidFill>
                  <a:srgbClr val="C8A060"/>
                </a:solidFill>
                <a:latin typeface="+mj-lt"/>
                <a:ea typeface="맑은 고딕" pitchFamily="50" charset="-127"/>
                <a:cs typeface="굴림" pitchFamily="50" charset="-127"/>
              </a:rPr>
              <a:t>We would like to offer you a stylish and reasonable presentation that will help you to promote your business</a:t>
            </a:r>
          </a:p>
        </p:txBody>
      </p:sp>
      <p:sp>
        <p:nvSpPr>
          <p:cNvPr id="2" name="Rectangle 1">
            <a:extLst>
              <a:ext uri="{FF2B5EF4-FFF2-40B4-BE49-F238E27FC236}">
                <a16:creationId xmlns:a16="http://schemas.microsoft.com/office/drawing/2014/main" id="{009E34E1-2A80-7C2F-2E0D-DFACCF9BBB4E}"/>
              </a:ext>
            </a:extLst>
          </p:cNvPr>
          <p:cNvSpPr/>
          <p:nvPr/>
        </p:nvSpPr>
        <p:spPr>
          <a:xfrm>
            <a:off x="191344" y="116632"/>
            <a:ext cx="4248472" cy="1258342"/>
          </a:xfrm>
          <a:prstGeom prst="rect">
            <a:avLst/>
          </a:prstGeom>
          <a:solidFill>
            <a:srgbClr val="2D2E2E"/>
          </a:solidFill>
          <a:ln>
            <a:solidFill>
              <a:srgbClr val="2D2E2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a:t>THANK YOU</a:t>
            </a:r>
            <a:endParaRPr lang="ko-KR"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847528" y="1556792"/>
            <a:ext cx="2448272"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About Yelp</a:t>
            </a:r>
          </a:p>
        </p:txBody>
      </p:sp>
      <p:sp>
        <p:nvSpPr>
          <p:cNvPr id="5" name="Text Box 9"/>
          <p:cNvSpPr txBox="1">
            <a:spLocks noChangeArrowheads="1"/>
          </p:cNvSpPr>
          <p:nvPr/>
        </p:nvSpPr>
        <p:spPr bwMode="auto">
          <a:xfrm>
            <a:off x="1789328" y="2996952"/>
            <a:ext cx="8267112" cy="1500645"/>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algn="just" fontAlgn="base">
              <a:lnSpc>
                <a:spcPct val="200000"/>
              </a:lnSpc>
              <a:spcBef>
                <a:spcPct val="0"/>
              </a:spcBef>
              <a:spcAft>
                <a:spcPct val="0"/>
              </a:spcAft>
            </a:pPr>
            <a:r>
              <a:rPr kumimoji="1" lang="en-US" altLang="ko-KR" sz="1600" dirty="0">
                <a:solidFill>
                  <a:schemeClr val="bg1"/>
                </a:solidFill>
                <a:latin typeface="+mj-lt"/>
                <a:ea typeface="맑은 고딕" panose="020B0503020000020004" pitchFamily="50" charset="-127"/>
                <a:cs typeface="굴림" pitchFamily="50" charset="-127"/>
              </a:rPr>
              <a:t>Yelp is a web and mobile platform that functions as a crowd-sourced local business review site. Users can submit reviews, photos, and tips about businesses, while also browsing information and ratings left by others.</a:t>
            </a:r>
          </a:p>
        </p:txBody>
      </p:sp>
      <p:cxnSp>
        <p:nvCxnSpPr>
          <p:cNvPr id="9" name="직선 연결선 8"/>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27353" y="476672"/>
            <a:ext cx="2303723" cy="553870"/>
          </a:xfrm>
          <a:prstGeom prst="rect">
            <a:avLst/>
          </a:prstGeom>
          <a:noFill/>
        </p:spPr>
        <p:txBody>
          <a:bodyPr wrap="square" rtlCol="0">
            <a:spAutoFit/>
          </a:bodyPr>
          <a:lstStyle/>
          <a:p>
            <a:pPr algn="ctr"/>
            <a:r>
              <a:rPr lang="en-US" altLang="ko-KR" sz="2999" b="1" dirty="0">
                <a:solidFill>
                  <a:schemeClr val="bg1"/>
                </a:solidFill>
                <a:latin typeface="+mj-lt"/>
                <a:ea typeface="맑은 고딕" panose="020B0503020000020004" pitchFamily="50" charset="-127"/>
              </a:rPr>
              <a:t>AGENDA</a:t>
            </a:r>
            <a:endParaRPr lang="ko-KR" altLang="en-US" sz="2999" b="1" dirty="0">
              <a:solidFill>
                <a:schemeClr val="bg1"/>
              </a:solidFill>
              <a:latin typeface="+mj-lt"/>
              <a:ea typeface="맑은 고딕" panose="020B0503020000020004" pitchFamily="50" charset="-127"/>
            </a:endParaRPr>
          </a:p>
        </p:txBody>
      </p:sp>
      <p:grpSp>
        <p:nvGrpSpPr>
          <p:cNvPr id="71" name="그룹 70">
            <a:extLst>
              <a:ext uri="{FF2B5EF4-FFF2-40B4-BE49-F238E27FC236}">
                <a16:creationId xmlns:a16="http://schemas.microsoft.com/office/drawing/2014/main" id="{4A4C3B4D-8875-4F41-916C-966ABEBDE131}"/>
              </a:ext>
            </a:extLst>
          </p:cNvPr>
          <p:cNvGrpSpPr/>
          <p:nvPr/>
        </p:nvGrpSpPr>
        <p:grpSpPr>
          <a:xfrm>
            <a:off x="5501121" y="1700808"/>
            <a:ext cx="5059375" cy="485368"/>
            <a:chOff x="1022477" y="709602"/>
            <a:chExt cx="950612" cy="485479"/>
          </a:xfrm>
        </p:grpSpPr>
        <p:sp>
          <p:nvSpPr>
            <p:cNvPr id="72" name="Text Box 5"/>
            <p:cNvSpPr txBox="1">
              <a:spLocks noChangeArrowheads="1"/>
            </p:cNvSpPr>
            <p:nvPr/>
          </p:nvSpPr>
          <p:spPr bwMode="auto">
            <a:xfrm>
              <a:off x="1103655" y="709602"/>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Problem Statement</a:t>
              </a:r>
            </a:p>
          </p:txBody>
        </p:sp>
        <p:sp>
          <p:nvSpPr>
            <p:cNvPr id="73" name="Text Box 11"/>
            <p:cNvSpPr txBox="1">
              <a:spLocks noChangeArrowheads="1"/>
            </p:cNvSpPr>
            <p:nvPr/>
          </p:nvSpPr>
          <p:spPr bwMode="auto">
            <a:xfrm>
              <a:off x="1103655" y="948804"/>
              <a:ext cx="862766" cy="246277"/>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rgbClr val="C8A060"/>
                  </a:solidFill>
                  <a:latin typeface="+mj-lt"/>
                  <a:ea typeface="맑은 고딕" pitchFamily="50" charset="-127"/>
                  <a:cs typeface="굴림" pitchFamily="50" charset="-127"/>
                </a:rPr>
                <a:t>Lorem ipsum dolor sit </a:t>
              </a:r>
              <a:r>
                <a:rPr lang="en-US" altLang="ko-KR" sz="1100" dirty="0" err="1">
                  <a:solidFill>
                    <a:srgbClr val="C8A060"/>
                  </a:solidFill>
                  <a:latin typeface="+mj-lt"/>
                  <a:ea typeface="맑은 고딕" pitchFamily="50" charset="-127"/>
                  <a:cs typeface="굴림" pitchFamily="50" charset="-127"/>
                </a:rPr>
                <a:t>amet</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simul</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adolescens</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ei</a:t>
              </a:r>
              <a:r>
                <a:rPr lang="en-US" altLang="ko-KR" sz="1100" dirty="0">
                  <a:solidFill>
                    <a:srgbClr val="C8A060"/>
                  </a:solidFill>
                  <a:latin typeface="+mj-lt"/>
                  <a:ea typeface="맑은 고딕" pitchFamily="50" charset="-127"/>
                  <a:cs typeface="굴림" pitchFamily="50" charset="-127"/>
                </a:rPr>
                <a:t> vis, id </a:t>
              </a:r>
              <a:r>
                <a:rPr lang="en-US" altLang="ko-KR" sz="1100" dirty="0" err="1">
                  <a:solidFill>
                    <a:srgbClr val="C8A060"/>
                  </a:solidFill>
                  <a:latin typeface="+mj-lt"/>
                  <a:ea typeface="맑은 고딕" pitchFamily="50" charset="-127"/>
                  <a:cs typeface="굴림" pitchFamily="50" charset="-127"/>
                </a:rPr>
                <a:t>nec</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errem</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interesset</a:t>
              </a:r>
              <a:endParaRPr lang="en-US" altLang="ko-KR" sz="1100" dirty="0">
                <a:solidFill>
                  <a:srgbClr val="C8A060"/>
                </a:solidFill>
                <a:latin typeface="+mj-lt"/>
                <a:ea typeface="맑은 고딕" pitchFamily="50" charset="-127"/>
                <a:cs typeface="굴림" pitchFamily="50" charset="-127"/>
              </a:endParaRPr>
            </a:p>
          </p:txBody>
        </p:sp>
        <p:sp>
          <p:nvSpPr>
            <p:cNvPr id="74"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01</a:t>
              </a:r>
              <a:endParaRPr lang="ko-KR" altLang="en-US" sz="2500" b="1" dirty="0">
                <a:solidFill>
                  <a:srgbClr val="C8A060"/>
                </a:solidFill>
                <a:latin typeface="+mj-lt"/>
                <a:ea typeface="맑은 고딕" panose="020B0503020000020004" pitchFamily="50" charset="-127"/>
              </a:endParaRPr>
            </a:p>
          </p:txBody>
        </p:sp>
      </p:grpSp>
      <p:grpSp>
        <p:nvGrpSpPr>
          <p:cNvPr id="41" name="그룹 40">
            <a:extLst>
              <a:ext uri="{FF2B5EF4-FFF2-40B4-BE49-F238E27FC236}">
                <a16:creationId xmlns:a16="http://schemas.microsoft.com/office/drawing/2014/main" id="{4A4C3B4D-8875-4F41-916C-966ABEBDE131}"/>
              </a:ext>
            </a:extLst>
          </p:cNvPr>
          <p:cNvGrpSpPr/>
          <p:nvPr/>
        </p:nvGrpSpPr>
        <p:grpSpPr>
          <a:xfrm>
            <a:off x="5501121" y="2449383"/>
            <a:ext cx="5059375" cy="485368"/>
            <a:chOff x="1022477" y="709602"/>
            <a:chExt cx="950612" cy="485479"/>
          </a:xfrm>
        </p:grpSpPr>
        <p:sp>
          <p:nvSpPr>
            <p:cNvPr id="42" name="Text Box 5"/>
            <p:cNvSpPr txBox="1">
              <a:spLocks noChangeArrowheads="1"/>
            </p:cNvSpPr>
            <p:nvPr/>
          </p:nvSpPr>
          <p:spPr bwMode="auto">
            <a:xfrm>
              <a:off x="1103655" y="709602"/>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Research Objectives</a:t>
              </a:r>
            </a:p>
          </p:txBody>
        </p:sp>
        <p:sp>
          <p:nvSpPr>
            <p:cNvPr id="43" name="Text Box 11"/>
            <p:cNvSpPr txBox="1">
              <a:spLocks noChangeArrowheads="1"/>
            </p:cNvSpPr>
            <p:nvPr/>
          </p:nvSpPr>
          <p:spPr bwMode="auto">
            <a:xfrm>
              <a:off x="1103655" y="948804"/>
              <a:ext cx="862766" cy="246277"/>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rgbClr val="C8A060"/>
                  </a:solidFill>
                  <a:latin typeface="+mj-lt"/>
                  <a:ea typeface="맑은 고딕" pitchFamily="50" charset="-127"/>
                  <a:cs typeface="굴림" pitchFamily="50" charset="-127"/>
                </a:rPr>
                <a:t>Lorem ipsum dolor sit </a:t>
              </a:r>
              <a:r>
                <a:rPr lang="en-US" altLang="ko-KR" sz="1100" dirty="0" err="1">
                  <a:solidFill>
                    <a:srgbClr val="C8A060"/>
                  </a:solidFill>
                  <a:latin typeface="+mj-lt"/>
                  <a:ea typeface="맑은 고딕" pitchFamily="50" charset="-127"/>
                  <a:cs typeface="굴림" pitchFamily="50" charset="-127"/>
                </a:rPr>
                <a:t>amet</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simul</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adolescens</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ei</a:t>
              </a:r>
              <a:r>
                <a:rPr lang="en-US" altLang="ko-KR" sz="1100" dirty="0">
                  <a:solidFill>
                    <a:srgbClr val="C8A060"/>
                  </a:solidFill>
                  <a:latin typeface="+mj-lt"/>
                  <a:ea typeface="맑은 고딕" pitchFamily="50" charset="-127"/>
                  <a:cs typeface="굴림" pitchFamily="50" charset="-127"/>
                </a:rPr>
                <a:t> vis, id </a:t>
              </a:r>
              <a:r>
                <a:rPr lang="en-US" altLang="ko-KR" sz="1100" dirty="0" err="1">
                  <a:solidFill>
                    <a:srgbClr val="C8A060"/>
                  </a:solidFill>
                  <a:latin typeface="+mj-lt"/>
                  <a:ea typeface="맑은 고딕" pitchFamily="50" charset="-127"/>
                  <a:cs typeface="굴림" pitchFamily="50" charset="-127"/>
                </a:rPr>
                <a:t>nec</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errem</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interesset</a:t>
              </a:r>
              <a:endParaRPr lang="en-US" altLang="ko-KR" sz="1100" dirty="0">
                <a:solidFill>
                  <a:srgbClr val="C8A060"/>
                </a:solidFill>
                <a:latin typeface="+mj-lt"/>
                <a:ea typeface="맑은 고딕" pitchFamily="50" charset="-127"/>
                <a:cs typeface="굴림" pitchFamily="50" charset="-127"/>
              </a:endParaRPr>
            </a:p>
          </p:txBody>
        </p:sp>
        <p:sp>
          <p:nvSpPr>
            <p:cNvPr id="44"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02</a:t>
              </a:r>
              <a:endParaRPr lang="ko-KR" altLang="en-US" sz="2500" b="1" dirty="0">
                <a:solidFill>
                  <a:srgbClr val="C8A060"/>
                </a:solidFill>
                <a:latin typeface="+mj-lt"/>
                <a:ea typeface="맑은 고딕" panose="020B0503020000020004" pitchFamily="50" charset="-127"/>
              </a:endParaRPr>
            </a:p>
          </p:txBody>
        </p:sp>
      </p:grpSp>
      <p:grpSp>
        <p:nvGrpSpPr>
          <p:cNvPr id="45" name="그룹 44">
            <a:extLst>
              <a:ext uri="{FF2B5EF4-FFF2-40B4-BE49-F238E27FC236}">
                <a16:creationId xmlns:a16="http://schemas.microsoft.com/office/drawing/2014/main" id="{4A4C3B4D-8875-4F41-916C-966ABEBDE131}"/>
              </a:ext>
            </a:extLst>
          </p:cNvPr>
          <p:cNvGrpSpPr/>
          <p:nvPr/>
        </p:nvGrpSpPr>
        <p:grpSpPr>
          <a:xfrm>
            <a:off x="5501121" y="3197958"/>
            <a:ext cx="5059375" cy="485368"/>
            <a:chOff x="1022477" y="709602"/>
            <a:chExt cx="950612" cy="485479"/>
          </a:xfrm>
        </p:grpSpPr>
        <p:sp>
          <p:nvSpPr>
            <p:cNvPr id="46" name="Text Box 5"/>
            <p:cNvSpPr txBox="1">
              <a:spLocks noChangeArrowheads="1"/>
            </p:cNvSpPr>
            <p:nvPr/>
          </p:nvSpPr>
          <p:spPr bwMode="auto">
            <a:xfrm>
              <a:off x="1103655" y="709602"/>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Hypothesis</a:t>
              </a:r>
            </a:p>
          </p:txBody>
        </p:sp>
        <p:sp>
          <p:nvSpPr>
            <p:cNvPr id="47" name="Text Box 11"/>
            <p:cNvSpPr txBox="1">
              <a:spLocks noChangeArrowheads="1"/>
            </p:cNvSpPr>
            <p:nvPr/>
          </p:nvSpPr>
          <p:spPr bwMode="auto">
            <a:xfrm>
              <a:off x="1103655" y="948804"/>
              <a:ext cx="862766" cy="246277"/>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rgbClr val="C8A060"/>
                  </a:solidFill>
                  <a:latin typeface="+mj-lt"/>
                  <a:ea typeface="맑은 고딕" pitchFamily="50" charset="-127"/>
                  <a:cs typeface="굴림" pitchFamily="50" charset="-127"/>
                </a:rPr>
                <a:t>Lorem ipsum dolor sit </a:t>
              </a:r>
              <a:r>
                <a:rPr lang="en-US" altLang="ko-KR" sz="1100" dirty="0" err="1">
                  <a:solidFill>
                    <a:srgbClr val="C8A060"/>
                  </a:solidFill>
                  <a:latin typeface="+mj-lt"/>
                  <a:ea typeface="맑은 고딕" pitchFamily="50" charset="-127"/>
                  <a:cs typeface="굴림" pitchFamily="50" charset="-127"/>
                </a:rPr>
                <a:t>amet</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simul</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adolescens</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ei</a:t>
              </a:r>
              <a:r>
                <a:rPr lang="en-US" altLang="ko-KR" sz="1100" dirty="0">
                  <a:solidFill>
                    <a:srgbClr val="C8A060"/>
                  </a:solidFill>
                  <a:latin typeface="+mj-lt"/>
                  <a:ea typeface="맑은 고딕" pitchFamily="50" charset="-127"/>
                  <a:cs typeface="굴림" pitchFamily="50" charset="-127"/>
                </a:rPr>
                <a:t> vis, id </a:t>
              </a:r>
              <a:r>
                <a:rPr lang="en-US" altLang="ko-KR" sz="1100" dirty="0" err="1">
                  <a:solidFill>
                    <a:srgbClr val="C8A060"/>
                  </a:solidFill>
                  <a:latin typeface="+mj-lt"/>
                  <a:ea typeface="맑은 고딕" pitchFamily="50" charset="-127"/>
                  <a:cs typeface="굴림" pitchFamily="50" charset="-127"/>
                </a:rPr>
                <a:t>nec</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errem</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interesset</a:t>
              </a:r>
              <a:endParaRPr lang="en-US" altLang="ko-KR" sz="1100" dirty="0">
                <a:solidFill>
                  <a:srgbClr val="C8A060"/>
                </a:solidFill>
                <a:latin typeface="+mj-lt"/>
                <a:ea typeface="맑은 고딕" pitchFamily="50" charset="-127"/>
                <a:cs typeface="굴림" pitchFamily="50" charset="-127"/>
              </a:endParaRPr>
            </a:p>
          </p:txBody>
        </p:sp>
        <p:sp>
          <p:nvSpPr>
            <p:cNvPr id="48"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03</a:t>
              </a:r>
              <a:endParaRPr lang="ko-KR" altLang="en-US" sz="2500" b="1" dirty="0">
                <a:solidFill>
                  <a:srgbClr val="C8A060"/>
                </a:solidFill>
                <a:latin typeface="+mj-lt"/>
                <a:ea typeface="맑은 고딕" panose="020B0503020000020004" pitchFamily="50" charset="-127"/>
              </a:endParaRPr>
            </a:p>
          </p:txBody>
        </p:sp>
      </p:grpSp>
      <p:grpSp>
        <p:nvGrpSpPr>
          <p:cNvPr id="49" name="그룹 48">
            <a:extLst>
              <a:ext uri="{FF2B5EF4-FFF2-40B4-BE49-F238E27FC236}">
                <a16:creationId xmlns:a16="http://schemas.microsoft.com/office/drawing/2014/main" id="{4A4C3B4D-8875-4F41-916C-966ABEBDE131}"/>
              </a:ext>
            </a:extLst>
          </p:cNvPr>
          <p:cNvGrpSpPr/>
          <p:nvPr/>
        </p:nvGrpSpPr>
        <p:grpSpPr>
          <a:xfrm>
            <a:off x="5501121" y="3946533"/>
            <a:ext cx="5059375" cy="485368"/>
            <a:chOff x="1022477" y="709602"/>
            <a:chExt cx="950612" cy="485479"/>
          </a:xfrm>
        </p:grpSpPr>
        <p:sp>
          <p:nvSpPr>
            <p:cNvPr id="50" name="Text Box 5"/>
            <p:cNvSpPr txBox="1">
              <a:spLocks noChangeArrowheads="1"/>
            </p:cNvSpPr>
            <p:nvPr/>
          </p:nvSpPr>
          <p:spPr bwMode="auto">
            <a:xfrm>
              <a:off x="1103655" y="709602"/>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Data Overview</a:t>
              </a:r>
            </a:p>
          </p:txBody>
        </p:sp>
        <p:sp>
          <p:nvSpPr>
            <p:cNvPr id="51" name="Text Box 11"/>
            <p:cNvSpPr txBox="1">
              <a:spLocks noChangeArrowheads="1"/>
            </p:cNvSpPr>
            <p:nvPr/>
          </p:nvSpPr>
          <p:spPr bwMode="auto">
            <a:xfrm>
              <a:off x="1103655" y="948804"/>
              <a:ext cx="862766" cy="246277"/>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rgbClr val="C8A060"/>
                  </a:solidFill>
                  <a:latin typeface="+mj-lt"/>
                  <a:ea typeface="맑은 고딕" pitchFamily="50" charset="-127"/>
                  <a:cs typeface="굴림" pitchFamily="50" charset="-127"/>
                </a:rPr>
                <a:t>Lorem ipsum dolor sit </a:t>
              </a:r>
              <a:r>
                <a:rPr lang="en-US" altLang="ko-KR" sz="1100" dirty="0" err="1">
                  <a:solidFill>
                    <a:srgbClr val="C8A060"/>
                  </a:solidFill>
                  <a:latin typeface="+mj-lt"/>
                  <a:ea typeface="맑은 고딕" pitchFamily="50" charset="-127"/>
                  <a:cs typeface="굴림" pitchFamily="50" charset="-127"/>
                </a:rPr>
                <a:t>amet</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simul</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adolescens</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ei</a:t>
              </a:r>
              <a:r>
                <a:rPr lang="en-US" altLang="ko-KR" sz="1100" dirty="0">
                  <a:solidFill>
                    <a:srgbClr val="C8A060"/>
                  </a:solidFill>
                  <a:latin typeface="+mj-lt"/>
                  <a:ea typeface="맑은 고딕" pitchFamily="50" charset="-127"/>
                  <a:cs typeface="굴림" pitchFamily="50" charset="-127"/>
                </a:rPr>
                <a:t> vis, id </a:t>
              </a:r>
              <a:r>
                <a:rPr lang="en-US" altLang="ko-KR" sz="1100" dirty="0" err="1">
                  <a:solidFill>
                    <a:srgbClr val="C8A060"/>
                  </a:solidFill>
                  <a:latin typeface="+mj-lt"/>
                  <a:ea typeface="맑은 고딕" pitchFamily="50" charset="-127"/>
                  <a:cs typeface="굴림" pitchFamily="50" charset="-127"/>
                </a:rPr>
                <a:t>nec</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errem</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interesset</a:t>
              </a:r>
              <a:endParaRPr lang="en-US" altLang="ko-KR" sz="1100" dirty="0">
                <a:solidFill>
                  <a:srgbClr val="C8A060"/>
                </a:solidFill>
                <a:latin typeface="+mj-lt"/>
                <a:ea typeface="맑은 고딕" pitchFamily="50" charset="-127"/>
                <a:cs typeface="굴림" pitchFamily="50" charset="-127"/>
              </a:endParaRPr>
            </a:p>
          </p:txBody>
        </p:sp>
        <p:sp>
          <p:nvSpPr>
            <p:cNvPr id="52"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04</a:t>
              </a:r>
              <a:endParaRPr lang="ko-KR" altLang="en-US" sz="2500" b="1" dirty="0">
                <a:solidFill>
                  <a:srgbClr val="C8A060"/>
                </a:solidFill>
                <a:latin typeface="+mj-lt"/>
                <a:ea typeface="맑은 고딕" panose="020B0503020000020004" pitchFamily="50" charset="-127"/>
              </a:endParaRPr>
            </a:p>
          </p:txBody>
        </p:sp>
      </p:grpSp>
      <p:grpSp>
        <p:nvGrpSpPr>
          <p:cNvPr id="53" name="그룹 52">
            <a:extLst>
              <a:ext uri="{FF2B5EF4-FFF2-40B4-BE49-F238E27FC236}">
                <a16:creationId xmlns:a16="http://schemas.microsoft.com/office/drawing/2014/main" id="{4A4C3B4D-8875-4F41-916C-966ABEBDE131}"/>
              </a:ext>
            </a:extLst>
          </p:cNvPr>
          <p:cNvGrpSpPr/>
          <p:nvPr/>
        </p:nvGrpSpPr>
        <p:grpSpPr>
          <a:xfrm>
            <a:off x="5501121" y="4695109"/>
            <a:ext cx="5059375" cy="485368"/>
            <a:chOff x="1022477" y="709602"/>
            <a:chExt cx="950612" cy="485479"/>
          </a:xfrm>
        </p:grpSpPr>
        <p:sp>
          <p:nvSpPr>
            <p:cNvPr id="54" name="Text Box 5"/>
            <p:cNvSpPr txBox="1">
              <a:spLocks noChangeArrowheads="1"/>
            </p:cNvSpPr>
            <p:nvPr/>
          </p:nvSpPr>
          <p:spPr bwMode="auto">
            <a:xfrm>
              <a:off x="1103655" y="709602"/>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Analysis and Findings</a:t>
              </a:r>
            </a:p>
          </p:txBody>
        </p:sp>
        <p:sp>
          <p:nvSpPr>
            <p:cNvPr id="55" name="Text Box 11"/>
            <p:cNvSpPr txBox="1">
              <a:spLocks noChangeArrowheads="1"/>
            </p:cNvSpPr>
            <p:nvPr/>
          </p:nvSpPr>
          <p:spPr bwMode="auto">
            <a:xfrm>
              <a:off x="1103655" y="948804"/>
              <a:ext cx="862766" cy="246277"/>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rgbClr val="C8A060"/>
                  </a:solidFill>
                  <a:latin typeface="+mj-lt"/>
                  <a:ea typeface="맑은 고딕" pitchFamily="50" charset="-127"/>
                  <a:cs typeface="굴림" pitchFamily="50" charset="-127"/>
                </a:rPr>
                <a:t>Lorem ipsum dolor sit </a:t>
              </a:r>
              <a:r>
                <a:rPr lang="en-US" altLang="ko-KR" sz="1100" dirty="0" err="1">
                  <a:solidFill>
                    <a:srgbClr val="C8A060"/>
                  </a:solidFill>
                  <a:latin typeface="+mj-lt"/>
                  <a:ea typeface="맑은 고딕" pitchFamily="50" charset="-127"/>
                  <a:cs typeface="굴림" pitchFamily="50" charset="-127"/>
                </a:rPr>
                <a:t>amet</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simul</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adolescens</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ei</a:t>
              </a:r>
              <a:r>
                <a:rPr lang="en-US" altLang="ko-KR" sz="1100" dirty="0">
                  <a:solidFill>
                    <a:srgbClr val="C8A060"/>
                  </a:solidFill>
                  <a:latin typeface="+mj-lt"/>
                  <a:ea typeface="맑은 고딕" pitchFamily="50" charset="-127"/>
                  <a:cs typeface="굴림" pitchFamily="50" charset="-127"/>
                </a:rPr>
                <a:t> vis, id </a:t>
              </a:r>
              <a:r>
                <a:rPr lang="en-US" altLang="ko-KR" sz="1100" dirty="0" err="1">
                  <a:solidFill>
                    <a:srgbClr val="C8A060"/>
                  </a:solidFill>
                  <a:latin typeface="+mj-lt"/>
                  <a:ea typeface="맑은 고딕" pitchFamily="50" charset="-127"/>
                  <a:cs typeface="굴림" pitchFamily="50" charset="-127"/>
                </a:rPr>
                <a:t>nec</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errem</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interesset</a:t>
              </a:r>
              <a:endParaRPr lang="en-US" altLang="ko-KR" sz="1100" dirty="0">
                <a:solidFill>
                  <a:srgbClr val="C8A060"/>
                </a:solidFill>
                <a:latin typeface="+mj-lt"/>
                <a:ea typeface="맑은 고딕" pitchFamily="50" charset="-127"/>
                <a:cs typeface="굴림" pitchFamily="50" charset="-127"/>
              </a:endParaRPr>
            </a:p>
          </p:txBody>
        </p:sp>
        <p:sp>
          <p:nvSpPr>
            <p:cNvPr id="56"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05</a:t>
              </a:r>
              <a:endParaRPr lang="ko-KR" altLang="en-US" sz="2500" b="1" dirty="0">
                <a:solidFill>
                  <a:srgbClr val="C8A060"/>
                </a:solidFill>
                <a:latin typeface="+mj-lt"/>
                <a:ea typeface="맑은 고딕" panose="020B0503020000020004" pitchFamily="50" charset="-127"/>
              </a:endParaRPr>
            </a:p>
          </p:txBody>
        </p:sp>
      </p:grpSp>
      <p:grpSp>
        <p:nvGrpSpPr>
          <p:cNvPr id="5" name="그룹 52">
            <a:extLst>
              <a:ext uri="{FF2B5EF4-FFF2-40B4-BE49-F238E27FC236}">
                <a16:creationId xmlns:a16="http://schemas.microsoft.com/office/drawing/2014/main" id="{32750A88-E679-2EE1-53BF-A4E6543D5B17}"/>
              </a:ext>
            </a:extLst>
          </p:cNvPr>
          <p:cNvGrpSpPr/>
          <p:nvPr/>
        </p:nvGrpSpPr>
        <p:grpSpPr>
          <a:xfrm>
            <a:off x="5501121" y="5472478"/>
            <a:ext cx="5059375" cy="485368"/>
            <a:chOff x="1022477" y="709602"/>
            <a:chExt cx="950612" cy="485479"/>
          </a:xfrm>
        </p:grpSpPr>
        <p:sp>
          <p:nvSpPr>
            <p:cNvPr id="6" name="Text Box 5">
              <a:extLst>
                <a:ext uri="{FF2B5EF4-FFF2-40B4-BE49-F238E27FC236}">
                  <a16:creationId xmlns:a16="http://schemas.microsoft.com/office/drawing/2014/main" id="{EBCC2EEE-87A1-5C64-0B11-2B626B935AA8}"/>
                </a:ext>
              </a:extLst>
            </p:cNvPr>
            <p:cNvSpPr txBox="1">
              <a:spLocks noChangeArrowheads="1"/>
            </p:cNvSpPr>
            <p:nvPr/>
          </p:nvSpPr>
          <p:spPr bwMode="auto">
            <a:xfrm>
              <a:off x="1103655" y="709602"/>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Recommendations</a:t>
              </a:r>
            </a:p>
          </p:txBody>
        </p:sp>
        <p:sp>
          <p:nvSpPr>
            <p:cNvPr id="7" name="Text Box 11">
              <a:extLst>
                <a:ext uri="{FF2B5EF4-FFF2-40B4-BE49-F238E27FC236}">
                  <a16:creationId xmlns:a16="http://schemas.microsoft.com/office/drawing/2014/main" id="{5A98E434-B628-09B7-A0EA-689BBB89160E}"/>
                </a:ext>
              </a:extLst>
            </p:cNvPr>
            <p:cNvSpPr txBox="1">
              <a:spLocks noChangeArrowheads="1"/>
            </p:cNvSpPr>
            <p:nvPr/>
          </p:nvSpPr>
          <p:spPr bwMode="auto">
            <a:xfrm>
              <a:off x="1103655" y="948804"/>
              <a:ext cx="862766" cy="246277"/>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rgbClr val="C8A060"/>
                  </a:solidFill>
                  <a:latin typeface="+mj-lt"/>
                  <a:ea typeface="맑은 고딕" pitchFamily="50" charset="-127"/>
                  <a:cs typeface="굴림" pitchFamily="50" charset="-127"/>
                </a:rPr>
                <a:t>Lorem ipsum dolor sit </a:t>
              </a:r>
              <a:r>
                <a:rPr lang="en-US" altLang="ko-KR" sz="1100" dirty="0" err="1">
                  <a:solidFill>
                    <a:srgbClr val="C8A060"/>
                  </a:solidFill>
                  <a:latin typeface="+mj-lt"/>
                  <a:ea typeface="맑은 고딕" pitchFamily="50" charset="-127"/>
                  <a:cs typeface="굴림" pitchFamily="50" charset="-127"/>
                </a:rPr>
                <a:t>amet</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simul</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adolescens</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ei</a:t>
              </a:r>
              <a:r>
                <a:rPr lang="en-US" altLang="ko-KR" sz="1100" dirty="0">
                  <a:solidFill>
                    <a:srgbClr val="C8A060"/>
                  </a:solidFill>
                  <a:latin typeface="+mj-lt"/>
                  <a:ea typeface="맑은 고딕" pitchFamily="50" charset="-127"/>
                  <a:cs typeface="굴림" pitchFamily="50" charset="-127"/>
                </a:rPr>
                <a:t> vis, id </a:t>
              </a:r>
              <a:r>
                <a:rPr lang="en-US" altLang="ko-KR" sz="1100" dirty="0" err="1">
                  <a:solidFill>
                    <a:srgbClr val="C8A060"/>
                  </a:solidFill>
                  <a:latin typeface="+mj-lt"/>
                  <a:ea typeface="맑은 고딕" pitchFamily="50" charset="-127"/>
                  <a:cs typeface="굴림" pitchFamily="50" charset="-127"/>
                </a:rPr>
                <a:t>nec</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errem</a:t>
              </a:r>
              <a:r>
                <a:rPr lang="en-US" altLang="ko-KR" sz="1100" dirty="0">
                  <a:solidFill>
                    <a:srgbClr val="C8A060"/>
                  </a:solidFill>
                  <a:latin typeface="+mj-lt"/>
                  <a:ea typeface="맑은 고딕" pitchFamily="50" charset="-127"/>
                  <a:cs typeface="굴림" pitchFamily="50" charset="-127"/>
                </a:rPr>
                <a:t> </a:t>
              </a:r>
              <a:r>
                <a:rPr lang="en-US" altLang="ko-KR" sz="1100" dirty="0" err="1">
                  <a:solidFill>
                    <a:srgbClr val="C8A060"/>
                  </a:solidFill>
                  <a:latin typeface="+mj-lt"/>
                  <a:ea typeface="맑은 고딕" pitchFamily="50" charset="-127"/>
                  <a:cs typeface="굴림" pitchFamily="50" charset="-127"/>
                </a:rPr>
                <a:t>interesset</a:t>
              </a:r>
              <a:endParaRPr lang="en-US" altLang="ko-KR" sz="1100" dirty="0">
                <a:solidFill>
                  <a:srgbClr val="C8A060"/>
                </a:solidFill>
                <a:latin typeface="+mj-lt"/>
                <a:ea typeface="맑은 고딕" pitchFamily="50" charset="-127"/>
                <a:cs typeface="굴림" pitchFamily="50" charset="-127"/>
              </a:endParaRPr>
            </a:p>
          </p:txBody>
        </p:sp>
        <p:sp>
          <p:nvSpPr>
            <p:cNvPr id="8" name="TextBox 13">
              <a:extLst>
                <a:ext uri="{FF2B5EF4-FFF2-40B4-BE49-F238E27FC236}">
                  <a16:creationId xmlns:a16="http://schemas.microsoft.com/office/drawing/2014/main" id="{35DA62C2-AE25-4CB7-8214-09EE5593E38E}"/>
                </a:ext>
              </a:extLst>
            </p:cNvPr>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06</a:t>
              </a:r>
              <a:endParaRPr lang="ko-KR" altLang="en-US" sz="2500" b="1" dirty="0">
                <a:solidFill>
                  <a:srgbClr val="C8A060"/>
                </a:solidFill>
                <a:latin typeface="+mj-lt"/>
                <a:ea typeface="맑은 고딕" panose="020B0503020000020004" pitchFamily="50" charset="-127"/>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CE7D40-BC05-15B7-5B58-CF86B4A76524}"/>
            </a:ext>
          </a:extLst>
        </p:cNvPr>
        <p:cNvGrpSpPr/>
        <p:nvPr/>
      </p:nvGrpSpPr>
      <p:grpSpPr>
        <a:xfrm>
          <a:off x="0" y="0"/>
          <a:ext cx="0" cy="0"/>
          <a:chOff x="0" y="0"/>
          <a:chExt cx="0" cy="0"/>
        </a:xfrm>
      </p:grpSpPr>
      <p:sp>
        <p:nvSpPr>
          <p:cNvPr id="3" name="Text Box 5">
            <a:extLst>
              <a:ext uri="{FF2B5EF4-FFF2-40B4-BE49-F238E27FC236}">
                <a16:creationId xmlns:a16="http://schemas.microsoft.com/office/drawing/2014/main" id="{7A119782-083F-541E-3001-E7D184AEC594}"/>
              </a:ext>
            </a:extLst>
          </p:cNvPr>
          <p:cNvSpPr txBox="1">
            <a:spLocks noChangeArrowheads="1"/>
          </p:cNvSpPr>
          <p:nvPr/>
        </p:nvSpPr>
        <p:spPr bwMode="auto">
          <a:xfrm>
            <a:off x="1847528" y="1556792"/>
            <a:ext cx="3600400"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PROBLEM STATEMENT</a:t>
            </a:r>
          </a:p>
        </p:txBody>
      </p:sp>
      <p:sp>
        <p:nvSpPr>
          <p:cNvPr id="5" name="Text Box 9">
            <a:extLst>
              <a:ext uri="{FF2B5EF4-FFF2-40B4-BE49-F238E27FC236}">
                <a16:creationId xmlns:a16="http://schemas.microsoft.com/office/drawing/2014/main" id="{C4C4F34C-DCEF-7DC3-DD9F-8BDE2C6F8434}"/>
              </a:ext>
            </a:extLst>
          </p:cNvPr>
          <p:cNvSpPr txBox="1">
            <a:spLocks noChangeArrowheads="1"/>
          </p:cNvSpPr>
          <p:nvPr/>
        </p:nvSpPr>
        <p:spPr bwMode="auto">
          <a:xfrm>
            <a:off x="1789328" y="2996952"/>
            <a:ext cx="8267112" cy="1993088"/>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algn="just" fontAlgn="base">
              <a:lnSpc>
                <a:spcPct val="200000"/>
              </a:lnSpc>
              <a:spcBef>
                <a:spcPct val="0"/>
              </a:spcBef>
              <a:spcAft>
                <a:spcPct val="0"/>
              </a:spcAft>
            </a:pPr>
            <a:r>
              <a:rPr kumimoji="1" lang="en-US" altLang="ko-KR" sz="1600" dirty="0">
                <a:solidFill>
                  <a:schemeClr val="bg1"/>
                </a:solidFill>
                <a:latin typeface="+mj-lt"/>
                <a:ea typeface="맑은 고딕" panose="020B0503020000020004" pitchFamily="50" charset="-127"/>
                <a:cs typeface="굴림" pitchFamily="50" charset="-127"/>
              </a:rPr>
              <a:t>In a competitive market like restaurant industry, understanding the factors that influences business success is crucial for stakeholders. Utilizing the Yelp dataset, this project aims to investigate the relationship between user engagement (reviews, tips, and check-ins) and business success metrics (review count, ratings) for restaurants. </a:t>
            </a:r>
          </a:p>
        </p:txBody>
      </p:sp>
      <p:cxnSp>
        <p:nvCxnSpPr>
          <p:cNvPr id="9" name="직선 연결선 8">
            <a:extLst>
              <a:ext uri="{FF2B5EF4-FFF2-40B4-BE49-F238E27FC236}">
                <a16:creationId xmlns:a16="http://schemas.microsoft.com/office/drawing/2014/main" id="{0C05407A-1BC2-E1DC-F047-5CDABF99F3BC}"/>
              </a:ext>
            </a:extLst>
          </p:cNvPr>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587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A746C0-9872-B419-70DC-73A422D7055C}"/>
            </a:ext>
          </a:extLst>
        </p:cNvPr>
        <p:cNvGrpSpPr/>
        <p:nvPr/>
      </p:nvGrpSpPr>
      <p:grpSpPr>
        <a:xfrm>
          <a:off x="0" y="0"/>
          <a:ext cx="0" cy="0"/>
          <a:chOff x="0" y="0"/>
          <a:chExt cx="0" cy="0"/>
        </a:xfrm>
      </p:grpSpPr>
      <p:sp>
        <p:nvSpPr>
          <p:cNvPr id="3" name="Text Box 5">
            <a:extLst>
              <a:ext uri="{FF2B5EF4-FFF2-40B4-BE49-F238E27FC236}">
                <a16:creationId xmlns:a16="http://schemas.microsoft.com/office/drawing/2014/main" id="{356FC665-DB8A-EF70-0225-9229B76C354C}"/>
              </a:ext>
            </a:extLst>
          </p:cNvPr>
          <p:cNvSpPr txBox="1">
            <a:spLocks noChangeArrowheads="1"/>
          </p:cNvSpPr>
          <p:nvPr/>
        </p:nvSpPr>
        <p:spPr bwMode="auto">
          <a:xfrm>
            <a:off x="1847528" y="1556792"/>
            <a:ext cx="3600400"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RESEARCH OBJECTIVES	</a:t>
            </a:r>
          </a:p>
        </p:txBody>
      </p:sp>
      <p:sp>
        <p:nvSpPr>
          <p:cNvPr id="5" name="Text Box 9">
            <a:extLst>
              <a:ext uri="{FF2B5EF4-FFF2-40B4-BE49-F238E27FC236}">
                <a16:creationId xmlns:a16="http://schemas.microsoft.com/office/drawing/2014/main" id="{09486AB0-322F-2BCC-4B8E-0B17BEAFD80A}"/>
              </a:ext>
            </a:extLst>
          </p:cNvPr>
          <p:cNvSpPr txBox="1">
            <a:spLocks noChangeArrowheads="1"/>
          </p:cNvSpPr>
          <p:nvPr/>
        </p:nvSpPr>
        <p:spPr bwMode="auto">
          <a:xfrm>
            <a:off x="1789328" y="2996952"/>
            <a:ext cx="8267112" cy="1993088"/>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Quantify the correlation between user engagement (reviews, tips, check-ins) and review count/average star rating.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Analyze the impact of sentiment on review count and average star rating.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Time trends in user engagement.</a:t>
            </a:r>
          </a:p>
        </p:txBody>
      </p:sp>
      <p:cxnSp>
        <p:nvCxnSpPr>
          <p:cNvPr id="9" name="직선 연결선 8">
            <a:extLst>
              <a:ext uri="{FF2B5EF4-FFF2-40B4-BE49-F238E27FC236}">
                <a16:creationId xmlns:a16="http://schemas.microsoft.com/office/drawing/2014/main" id="{15562C69-19AA-4088-6A8B-044B31717FF2}"/>
              </a:ext>
            </a:extLst>
          </p:cNvPr>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2341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13DB16-6FF1-D8E0-1BE5-AB99420940E7}"/>
            </a:ext>
          </a:extLst>
        </p:cNvPr>
        <p:cNvGrpSpPr/>
        <p:nvPr/>
      </p:nvGrpSpPr>
      <p:grpSpPr>
        <a:xfrm>
          <a:off x="0" y="0"/>
          <a:ext cx="0" cy="0"/>
          <a:chOff x="0" y="0"/>
          <a:chExt cx="0" cy="0"/>
        </a:xfrm>
      </p:grpSpPr>
      <p:sp>
        <p:nvSpPr>
          <p:cNvPr id="3" name="Text Box 5">
            <a:extLst>
              <a:ext uri="{FF2B5EF4-FFF2-40B4-BE49-F238E27FC236}">
                <a16:creationId xmlns:a16="http://schemas.microsoft.com/office/drawing/2014/main" id="{79F087D2-3726-58D4-4813-1BD56B9B0F0F}"/>
              </a:ext>
            </a:extLst>
          </p:cNvPr>
          <p:cNvSpPr txBox="1">
            <a:spLocks noChangeArrowheads="1"/>
          </p:cNvSpPr>
          <p:nvPr/>
        </p:nvSpPr>
        <p:spPr bwMode="auto">
          <a:xfrm>
            <a:off x="1847528" y="1556792"/>
            <a:ext cx="3600400"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HYPOTHESIS</a:t>
            </a:r>
          </a:p>
        </p:txBody>
      </p:sp>
      <p:sp>
        <p:nvSpPr>
          <p:cNvPr id="5" name="Text Box 9">
            <a:extLst>
              <a:ext uri="{FF2B5EF4-FFF2-40B4-BE49-F238E27FC236}">
                <a16:creationId xmlns:a16="http://schemas.microsoft.com/office/drawing/2014/main" id="{20EE708A-3753-7C8B-8AEA-5692B8B22165}"/>
              </a:ext>
            </a:extLst>
          </p:cNvPr>
          <p:cNvSpPr txBox="1">
            <a:spLocks noChangeArrowheads="1"/>
          </p:cNvSpPr>
          <p:nvPr/>
        </p:nvSpPr>
        <p:spPr bwMode="auto">
          <a:xfrm>
            <a:off x="1789328" y="2996952"/>
            <a:ext cx="8267112" cy="297797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Higher levels of user engagement (more reviews, tips, and check-ins) correlate with higher review counts and ratings for restaurants.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Positive sentiment expressed in reviews and tips contributes to higher overall ratings and review counts for restaurants.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Consistent engagement over time is positively associated with sustained business success for restaurants.</a:t>
            </a:r>
          </a:p>
        </p:txBody>
      </p:sp>
      <p:cxnSp>
        <p:nvCxnSpPr>
          <p:cNvPr id="9" name="직선 연결선 8">
            <a:extLst>
              <a:ext uri="{FF2B5EF4-FFF2-40B4-BE49-F238E27FC236}">
                <a16:creationId xmlns:a16="http://schemas.microsoft.com/office/drawing/2014/main" id="{F90D9560-6AFE-6864-0BAF-E5A2033CEB5B}"/>
              </a:ext>
            </a:extLst>
          </p:cNvPr>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3899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8F0797-69E3-2960-CDE1-A47B68D41AA9}"/>
            </a:ext>
          </a:extLst>
        </p:cNvPr>
        <p:cNvGrpSpPr/>
        <p:nvPr/>
      </p:nvGrpSpPr>
      <p:grpSpPr>
        <a:xfrm>
          <a:off x="0" y="0"/>
          <a:ext cx="0" cy="0"/>
          <a:chOff x="0" y="0"/>
          <a:chExt cx="0" cy="0"/>
        </a:xfrm>
      </p:grpSpPr>
      <p:sp>
        <p:nvSpPr>
          <p:cNvPr id="3" name="Text Box 5">
            <a:extLst>
              <a:ext uri="{FF2B5EF4-FFF2-40B4-BE49-F238E27FC236}">
                <a16:creationId xmlns:a16="http://schemas.microsoft.com/office/drawing/2014/main" id="{9F748272-3B03-5746-45DB-97BF9465F207}"/>
              </a:ext>
            </a:extLst>
          </p:cNvPr>
          <p:cNvSpPr txBox="1">
            <a:spLocks noChangeArrowheads="1"/>
          </p:cNvSpPr>
          <p:nvPr/>
        </p:nvSpPr>
        <p:spPr bwMode="auto">
          <a:xfrm>
            <a:off x="1847528" y="1556792"/>
            <a:ext cx="3600400"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DATASET OVERVIEW</a:t>
            </a:r>
          </a:p>
        </p:txBody>
      </p:sp>
      <p:sp>
        <p:nvSpPr>
          <p:cNvPr id="5" name="Text Box 9">
            <a:extLst>
              <a:ext uri="{FF2B5EF4-FFF2-40B4-BE49-F238E27FC236}">
                <a16:creationId xmlns:a16="http://schemas.microsoft.com/office/drawing/2014/main" id="{C3FD26CB-3435-F111-A95E-C59EFF20D705}"/>
              </a:ext>
            </a:extLst>
          </p:cNvPr>
          <p:cNvSpPr txBox="1">
            <a:spLocks noChangeArrowheads="1"/>
          </p:cNvSpPr>
          <p:nvPr/>
        </p:nvSpPr>
        <p:spPr bwMode="auto">
          <a:xfrm>
            <a:off x="1789328" y="2996952"/>
            <a:ext cx="8267112" cy="248553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This dataset is a subset of Yelp and has information about businesses across 8 metropolitan areas in the USA and Canada.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The original data is shared by Yelp as JSON files.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The five JSON files are business, review, user, tip, and check-in.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The JSON files are stored in the database for easy retrieval of data.</a:t>
            </a:r>
          </a:p>
        </p:txBody>
      </p:sp>
      <p:cxnSp>
        <p:nvCxnSpPr>
          <p:cNvPr id="9" name="직선 연결선 8">
            <a:extLst>
              <a:ext uri="{FF2B5EF4-FFF2-40B4-BE49-F238E27FC236}">
                <a16:creationId xmlns:a16="http://schemas.microsoft.com/office/drawing/2014/main" id="{F96350AA-44DA-D0D0-A19F-99DCB568FA5F}"/>
              </a:ext>
            </a:extLst>
          </p:cNvPr>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8112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a:t>Add some text to the title slide</a:t>
            </a:r>
            <a:endParaRPr lang="ko-KR" altLang="en-US" dirty="0"/>
          </a:p>
        </p:txBody>
      </p:sp>
      <p:sp>
        <p:nvSpPr>
          <p:cNvPr id="37" name="내용 개체 틀 36"/>
          <p:cNvSpPr>
            <a:spLocks noGrp="1"/>
          </p:cNvSpPr>
          <p:nvPr>
            <p:ph idx="1"/>
          </p:nvPr>
        </p:nvSpPr>
        <p:spPr/>
        <p:txBody>
          <a:bodyPr/>
          <a:lstStyle/>
          <a:p>
            <a:r>
              <a:rPr lang="en-US" altLang="ko-KR" dirty="0"/>
              <a:t>Replace with your own text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Add some text to the title slide</a:t>
            </a:r>
            <a:endParaRPr lang="ko-KR" altLang="en-US" dirty="0"/>
          </a:p>
        </p:txBody>
      </p:sp>
      <p:sp>
        <p:nvSpPr>
          <p:cNvPr id="6" name="내용 개체 틀 5"/>
          <p:cNvSpPr>
            <a:spLocks noGrp="1"/>
          </p:cNvSpPr>
          <p:nvPr>
            <p:ph idx="1"/>
          </p:nvPr>
        </p:nvSpPr>
        <p:spPr/>
        <p:txBody>
          <a:bodyPr/>
          <a:lstStyle/>
          <a:p>
            <a:r>
              <a:rPr lang="en-US" altLang="ko-KR" dirty="0"/>
              <a:t>Replace with your own text</a:t>
            </a:r>
          </a:p>
        </p:txBody>
      </p:sp>
    </p:spTree>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11883</TotalTime>
  <Words>424</Words>
  <Application>Microsoft Office PowerPoint</Application>
  <PresentationFormat>Widescreen</PresentationFormat>
  <Paragraphs>44</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맑은 고딕</vt:lpstr>
      <vt:lpstr>굴림체</vt:lpstr>
      <vt:lpstr>Wingdings</vt:lpstr>
      <vt:lpstr>Calibri Light</vt:lpstr>
      <vt:lpstr>Office 테마</vt:lpstr>
      <vt:lpstr>USER ENGAGEMENT ANALYSIS FOR RESTAURANT SUCCESS</vt:lpstr>
      <vt:lpstr>PowerPoint Presentation</vt:lpstr>
      <vt:lpstr>PowerPoint Presentation</vt:lpstr>
      <vt:lpstr>PowerPoint Presentation</vt:lpstr>
      <vt:lpstr>PowerPoint Presentation</vt:lpstr>
      <vt:lpstr>PowerPoint Presentation</vt:lpstr>
      <vt:lpstr>PowerPoint Presentation</vt:lpstr>
      <vt:lpstr>Add some text to the title slide</vt:lpstr>
      <vt:lpstr>Add some text to the title slide</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Basant Chaudhry</cp:lastModifiedBy>
  <cp:revision>2</cp:revision>
  <dcterms:created xsi:type="dcterms:W3CDTF">2010-02-01T08:03:16Z</dcterms:created>
  <dcterms:modified xsi:type="dcterms:W3CDTF">2025-02-17T20:03:18Z</dcterms:modified>
  <cp:category>www.slidemembers.com</cp:category>
</cp:coreProperties>
</file>

<file path=docProps/thumbnail.jpeg>
</file>